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Lst>
  <p:sldIdLst>
    <p:sldId id="256" r:id="rId7"/>
    <p:sldId id="257" r:id="rId8"/>
    <p:sldId id="259" r:id="rId9"/>
    <p:sldId id="260" r:id="rId10"/>
    <p:sldId id="258" r:id="rId11"/>
    <p:sldId id="261" r:id="rId12"/>
    <p:sldId id="262" r:id="rId13"/>
    <p:sldId id="263" r:id="rId14"/>
    <p:sldId id="264" r:id="rId15"/>
  </p:sldIdLst>
  <p:sldSz cx="9906000" cy="6858000" type="A4"/>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南川 一夫(minamikawa-kazuo)" initials="南川" lastIdx="10" clrIdx="0">
    <p:extLst>
      <p:ext uri="{19B8F6BF-5375-455C-9EA6-DF929625EA0E}">
        <p15:presenceInfo xmlns:p15="http://schemas.microsoft.com/office/powerpoint/2012/main" userId="S-1-5-21-4175116151-3849908774-3845857867-363422" providerId="AD"/>
      </p:ext>
    </p:extLst>
  </p:cmAuthor>
  <p:cmAuthor id="2" name=" " initials="" lastIdx="5" clrIdx="1">
    <p:extLst>
      <p:ext uri="{19B8F6BF-5375-455C-9EA6-DF929625EA0E}">
        <p15:presenceInfo xmlns:p15="http://schemas.microsoft.com/office/powerpoint/2012/main" userId="35b49dd63505db14" providerId="Windows Live"/>
      </p:ext>
    </p:extLst>
  </p:cmAuthor>
  <p:cmAuthor id="3" name="川中 淑恵(kawanaka-yoshie)" initials="川中" lastIdx="7" clrIdx="2">
    <p:extLst>
      <p:ext uri="{19B8F6BF-5375-455C-9EA6-DF929625EA0E}">
        <p15:presenceInfo xmlns:p15="http://schemas.microsoft.com/office/powerpoint/2012/main" userId="S-1-5-21-4175116151-3849908774-3845857867-360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4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3T10:26:35.359" idx="2">
    <p:pos x="3466" y="2783"/>
    <p:text>この写真について、グローブをつけなくていいのかという指摘がありました。（この写真そのものは永寿の指導で具先生が使った者と理解。）。特段問題がないということであればそのままで差し支えございません。</p:text>
    <p:extLst mod="1">
      <p:ext uri="{C676402C-5697-4E1C-873F-D02D1690AC5C}">
        <p15:threadingInfo xmlns:p15="http://schemas.microsoft.com/office/powerpoint/2012/main" timeZoneBias="-540"/>
      </p:ext>
    </p:extLst>
  </p:cm>
  <p:cm authorId="3" dt="2020-05-05T10:46:36.117" idx="2">
    <p:pos x="4940" y="1479"/>
    <p:text>補足：この掲示は、感染性廃棄物を病棟の一般ごみとは分けて、Nsが片づけ保管する場を想定しています。</p:text>
    <p:extLst mod="1">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41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46496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68538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4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92770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4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66855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46012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9331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51606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46165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4034011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96337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1616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886862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235041" y="630938"/>
            <a:ext cx="566623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76300" y="1098388"/>
            <a:ext cx="8383715" cy="4394988"/>
          </a:xfrm>
        </p:spPr>
        <p:txBody>
          <a:bodyPr anchor="ctr">
            <a:noAutofit/>
          </a:bodyPr>
          <a:lstStyle>
            <a:lvl1pPr algn="ctr">
              <a:defRPr sz="7500" spc="6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799724" y="5979198"/>
            <a:ext cx="6536866"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76300" y="6375679"/>
            <a:ext cx="1892900" cy="348462"/>
          </a:xfrm>
        </p:spPr>
        <p:txBody>
          <a:bodyPr/>
          <a:lstStyle>
            <a:lvl1pPr>
              <a:defRPr baseline="0">
                <a:solidFill>
                  <a:schemeClr val="accent1">
                    <a:lumMod val="50000"/>
                  </a:schemeClr>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a:xfrm>
            <a:off x="3396520" y="6375679"/>
            <a:ext cx="3343275" cy="34579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7367115" y="6375679"/>
            <a:ext cx="1892900" cy="345796"/>
          </a:xfrm>
        </p:spPr>
        <p:txBody>
          <a:bodyPr/>
          <a:lstStyle>
            <a:lvl1pPr>
              <a:defRPr baseline="0">
                <a:solidFill>
                  <a:schemeClr val="accent1">
                    <a:lumMod val="50000"/>
                  </a:schemeClr>
                </a:solidFill>
              </a:defRPr>
            </a:lvl1pPr>
          </a:lstStyle>
          <a:p>
            <a:fld id="{28887D1A-A62E-4B68-92E2-10B1ABA4D662}" type="slidenum">
              <a:rPr kumimoji="1" lang="ja-JP" altLang="en-US" smtClean="0"/>
              <a:t>‹#›</a:t>
            </a:fld>
            <a:endParaRPr kumimoji="1" lang="ja-JP" altLang="en-US"/>
          </a:p>
        </p:txBody>
      </p:sp>
      <p:sp>
        <p:nvSpPr>
          <p:cNvPr id="13" name="Rectangle 12"/>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666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34070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286894"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634881" y="1073890"/>
            <a:ext cx="6651995" cy="4064627"/>
          </a:xfrm>
        </p:spPr>
        <p:txBody>
          <a:bodyPr anchor="b">
            <a:normAutofit/>
          </a:bodyPr>
          <a:lstStyle>
            <a:lvl1pPr>
              <a:defRPr sz="6300" spc="6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34881" y="5159783"/>
            <a:ext cx="5701709"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2629694" y="6375679"/>
            <a:ext cx="1213832" cy="348462"/>
          </a:xfrm>
        </p:spPr>
        <p:txBody>
          <a:bodyPr/>
          <a:lstStyle>
            <a:lvl1pPr>
              <a:defRPr baseline="0">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a:xfrm>
            <a:off x="4289240" y="6375679"/>
            <a:ext cx="3343275"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8078228" y="6375679"/>
            <a:ext cx="1208648" cy="345796"/>
          </a:xfrm>
        </p:spPr>
        <p:txBody>
          <a:bodyPr/>
          <a:lstStyle>
            <a:lvl1pPr>
              <a:defRPr baseline="0">
                <a:solidFill>
                  <a:schemeClr val="tx2"/>
                </a:solidFill>
              </a:defRPr>
            </a:lvl1pPr>
          </a:lstStyle>
          <a:p>
            <a:fld id="{28887D1A-A62E-4B68-92E2-10B1ABA4D662}" type="slidenum">
              <a:rPr kumimoji="1" lang="ja-JP" altLang="en-US" smtClean="0"/>
              <a:t>‹#›</a:t>
            </a:fld>
            <a:endParaRPr kumimoji="1" lang="ja-JP" altLang="en-US"/>
          </a:p>
        </p:txBody>
      </p:sp>
      <p:sp>
        <p:nvSpPr>
          <p:cNvPr id="16" name="Freeform 11"/>
          <p:cNvSpPr/>
          <p:nvPr/>
        </p:nvSpPr>
        <p:spPr bwMode="auto">
          <a:xfrm>
            <a:off x="710435" y="0"/>
            <a:ext cx="133756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286894"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5053554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1556" y="2286000"/>
            <a:ext cx="3893058"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01333" y="2286000"/>
            <a:ext cx="3893058"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42691688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1557" y="381002"/>
            <a:ext cx="8265319"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0318"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020318" y="2909102"/>
            <a:ext cx="391287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390015"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390015" y="2909102"/>
            <a:ext cx="391287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792297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61110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13377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37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774532" y="457201"/>
            <a:ext cx="2512343" cy="1196671"/>
          </a:xfrm>
        </p:spPr>
        <p:txBody>
          <a:bodyPr anchor="b">
            <a:normAutofit/>
          </a:bodyPr>
          <a:lstStyle>
            <a:lvl1pPr>
              <a:lnSpc>
                <a:spcPct val="100000"/>
              </a:lnSpc>
              <a:defRPr sz="1800" b="1" i="0" cap="all" spc="225"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1604" y="920377"/>
            <a:ext cx="5003715"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4532" y="1741336"/>
            <a:ext cx="2512343"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621605" y="6375679"/>
            <a:ext cx="1002101" cy="348462"/>
          </a:xfrm>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1709192" y="6375679"/>
            <a:ext cx="2829270" cy="345796"/>
          </a:xfrm>
        </p:spPr>
        <p:txBody>
          <a:bodyPr/>
          <a:lstStyle/>
          <a:p>
            <a:endParaRPr kumimoji="1" lang="ja-JP" altLang="en-US"/>
          </a:p>
        </p:txBody>
      </p:sp>
      <p:sp>
        <p:nvSpPr>
          <p:cNvPr id="7" name="Slide Number Placeholder 6"/>
          <p:cNvSpPr>
            <a:spLocks noGrp="1"/>
          </p:cNvSpPr>
          <p:nvPr>
            <p:ph type="sldNum" sz="quarter" idx="12"/>
          </p:nvPr>
        </p:nvSpPr>
        <p:spPr>
          <a:xfrm>
            <a:off x="4623949" y="6375679"/>
            <a:ext cx="1001371" cy="345796"/>
          </a:xfrm>
        </p:spPr>
        <p:txBody>
          <a:bodyPr/>
          <a:lstStyle/>
          <a:p>
            <a:fld id="{28887D1A-A62E-4B68-92E2-10B1ABA4D662}" type="slidenum">
              <a:rPr kumimoji="1" lang="ja-JP" altLang="en-US" smtClean="0"/>
              <a:t>‹#›</a:t>
            </a:fld>
            <a:endParaRPr kumimoji="1" lang="ja-JP" altLang="en-US"/>
          </a:p>
        </p:txBody>
      </p:sp>
      <p:sp>
        <p:nvSpPr>
          <p:cNvPr id="8" name="Rectangle 7"/>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632333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30315" y="2"/>
            <a:ext cx="5976413"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11"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774531" y="457200"/>
            <a:ext cx="2512345" cy="1196670"/>
          </a:xfrm>
        </p:spPr>
        <p:txBody>
          <a:bodyPr anchor="b">
            <a:normAutofit/>
          </a:bodyPr>
          <a:lstStyle>
            <a:lvl1pPr>
              <a:lnSpc>
                <a:spcPct val="100000"/>
              </a:lnSpc>
              <a:defRPr sz="1800" b="1" i="0" spc="225"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774531" y="1741336"/>
            <a:ext cx="251234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622335" y="6375679"/>
            <a:ext cx="1001371" cy="348462"/>
          </a:xfrm>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1709192" y="6375679"/>
            <a:ext cx="2829270" cy="345796"/>
          </a:xfrm>
        </p:spPr>
        <p:txBody>
          <a:bodyPr/>
          <a:lstStyle/>
          <a:p>
            <a:endParaRPr kumimoji="1" lang="ja-JP" altLang="en-US"/>
          </a:p>
        </p:txBody>
      </p:sp>
      <p:sp>
        <p:nvSpPr>
          <p:cNvPr id="7" name="Slide Number Placeholder 6"/>
          <p:cNvSpPr>
            <a:spLocks noGrp="1"/>
          </p:cNvSpPr>
          <p:nvPr>
            <p:ph type="sldNum" sz="quarter" idx="12"/>
          </p:nvPr>
        </p:nvSpPr>
        <p:spPr>
          <a:xfrm>
            <a:off x="4610832" y="6375679"/>
            <a:ext cx="1026415" cy="345796"/>
          </a:xfrm>
        </p:spPr>
        <p:txBody>
          <a:bodyPr/>
          <a:lstStyle/>
          <a:p>
            <a:fld id="{28887D1A-A62E-4B68-92E2-10B1ABA4D662}" type="slidenum">
              <a:rPr kumimoji="1" lang="ja-JP" altLang="en-US" smtClean="0"/>
              <a:t>‹#›</a:t>
            </a:fld>
            <a:endParaRPr kumimoji="1" lang="ja-JP" altLang="en-US"/>
          </a:p>
        </p:txBody>
      </p:sp>
      <p:sp>
        <p:nvSpPr>
          <p:cNvPr id="13" name="Rectangle 12"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2607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250355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654" y="382386"/>
            <a:ext cx="1919591"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1556" y="382386"/>
            <a:ext cx="6293643" cy="560040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342120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896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926703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145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087506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462081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35013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939958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541545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60091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089729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908654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67372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041" y="1788454"/>
            <a:ext cx="6793499" cy="2098226"/>
          </a:xfrm>
        </p:spPr>
        <p:txBody>
          <a:bodyPr anchor="b">
            <a:noAutofit/>
          </a:bodyPr>
          <a:lstStyle>
            <a:lvl1pPr algn="ctr">
              <a:defRPr sz="60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77425" y="3956281"/>
            <a:ext cx="555073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1697" y="6453386"/>
            <a:ext cx="1306455" cy="404614"/>
          </a:xfrm>
        </p:spPr>
        <p:txBody>
          <a:bodyPr/>
          <a:lstStyle>
            <a:lvl1pPr>
              <a:defRPr baseline="0">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a:xfrm>
            <a:off x="2099545" y="6453386"/>
            <a:ext cx="5706494" cy="404614"/>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7987430" y="6453386"/>
            <a:ext cx="1296987" cy="404614"/>
          </a:xfrm>
        </p:spPr>
        <p:txBody>
          <a:bodyPr/>
          <a:lstStyle>
            <a:lvl1pPr>
              <a:defRPr baseline="0">
                <a:solidFill>
                  <a:schemeClr val="tx2"/>
                </a:solidFill>
              </a:defRPr>
            </a:lvl1pPr>
          </a:lstStyle>
          <a:p>
            <a:fld id="{28887D1A-A62E-4B68-92E2-10B1ABA4D662}" type="slidenum">
              <a:rPr kumimoji="1" lang="ja-JP" altLang="en-US" smtClean="0"/>
              <a:t>‹#›</a:t>
            </a:fld>
            <a:endParaRPr kumimoji="1" lang="ja-JP" altLang="en-US"/>
          </a:p>
        </p:txBody>
      </p:sp>
      <p:grpSp>
        <p:nvGrpSpPr>
          <p:cNvPr id="8" name="Group 7"/>
          <p:cNvGrpSpPr/>
          <p:nvPr/>
        </p:nvGrpSpPr>
        <p:grpSpPr>
          <a:xfrm>
            <a:off x="611697" y="744470"/>
            <a:ext cx="8672721"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79782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946862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583" y="1301362"/>
            <a:ext cx="7810539" cy="2852737"/>
          </a:xfrm>
        </p:spPr>
        <p:txBody>
          <a:bodyPr anchor="b">
            <a:normAutofit/>
          </a:bodyPr>
          <a:lstStyle>
            <a:lvl1pPr algn="r">
              <a:defRPr sz="6000" cap="all"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1583" y="4216328"/>
            <a:ext cx="7810539"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00363" y="6453386"/>
            <a:ext cx="1318208" cy="404614"/>
          </a:xfrm>
        </p:spPr>
        <p:txBody>
          <a:bodyPr/>
          <a:lstStyle>
            <a:lvl1pPr>
              <a:defRPr>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a:xfrm>
            <a:off x="2099754" y="6453386"/>
            <a:ext cx="5706494" cy="404614"/>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7987430" y="6453386"/>
            <a:ext cx="1296987" cy="404614"/>
          </a:xfrm>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
        <p:nvSpPr>
          <p:cNvPr id="7" name="Freeform 6"/>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87565180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114425" y="2286001"/>
            <a:ext cx="361382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01890" y="2286001"/>
            <a:ext cx="361382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44406560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340230"/>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114425" y="3305209"/>
            <a:ext cx="3613826"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301573" y="2349754"/>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301573" y="3305209"/>
            <a:ext cx="3613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0756262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637188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897155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49859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Autofit/>
          </a:bodyPr>
          <a:lstStyle>
            <a:lvl1pPr>
              <a:lnSpc>
                <a:spcPct val="84000"/>
              </a:lnSpc>
              <a:defRPr sz="44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83016" y="685801"/>
            <a:ext cx="4234815"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8169" y="2856344"/>
            <a:ext cx="3132773"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480388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rmAutofit/>
          </a:bodyPr>
          <a:lstStyle>
            <a:lvl1pPr>
              <a:lnSpc>
                <a:spcPct val="84000"/>
              </a:lnSpc>
              <a:defRPr sz="44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94847" y="2"/>
            <a:ext cx="5411153"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8169" y="2855968"/>
            <a:ext cx="3132773"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6884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5" y="2295527"/>
            <a:ext cx="7800975"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300358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4197" y="624156"/>
            <a:ext cx="161519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5" y="624156"/>
            <a:ext cx="6201569"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088367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041" y="1788454"/>
            <a:ext cx="6793499" cy="2098226"/>
          </a:xfrm>
        </p:spPr>
        <p:txBody>
          <a:bodyPr anchor="b">
            <a:noAutofit/>
          </a:bodyPr>
          <a:lstStyle>
            <a:lvl1pPr algn="ctr">
              <a:defRPr sz="60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77425" y="3956281"/>
            <a:ext cx="555073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1697" y="6453386"/>
            <a:ext cx="1306455" cy="404614"/>
          </a:xfrm>
        </p:spPr>
        <p:txBody>
          <a:bodyPr/>
          <a:lstStyle>
            <a:lvl1pPr>
              <a:defRPr baseline="0">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a:xfrm>
            <a:off x="2099545" y="6453386"/>
            <a:ext cx="5706494" cy="404614"/>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7987430" y="6453386"/>
            <a:ext cx="1296987" cy="404614"/>
          </a:xfrm>
        </p:spPr>
        <p:txBody>
          <a:bodyPr/>
          <a:lstStyle>
            <a:lvl1pPr>
              <a:defRPr baseline="0">
                <a:solidFill>
                  <a:schemeClr val="tx2"/>
                </a:solidFill>
              </a:defRPr>
            </a:lvl1pPr>
          </a:lstStyle>
          <a:p>
            <a:fld id="{28887D1A-A62E-4B68-92E2-10B1ABA4D662}" type="slidenum">
              <a:rPr kumimoji="1" lang="ja-JP" altLang="en-US" smtClean="0"/>
              <a:t>‹#›</a:t>
            </a:fld>
            <a:endParaRPr kumimoji="1" lang="ja-JP" altLang="en-US"/>
          </a:p>
        </p:txBody>
      </p:sp>
      <p:grpSp>
        <p:nvGrpSpPr>
          <p:cNvPr id="8" name="Group 7"/>
          <p:cNvGrpSpPr/>
          <p:nvPr/>
        </p:nvGrpSpPr>
        <p:grpSpPr>
          <a:xfrm>
            <a:off x="611697" y="744470"/>
            <a:ext cx="8672721"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27876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142094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583" y="1301362"/>
            <a:ext cx="7810539" cy="2852737"/>
          </a:xfrm>
        </p:spPr>
        <p:txBody>
          <a:bodyPr anchor="b">
            <a:normAutofit/>
          </a:bodyPr>
          <a:lstStyle>
            <a:lvl1pPr algn="r">
              <a:defRPr sz="60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1583" y="4216328"/>
            <a:ext cx="7810539"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00363" y="6453386"/>
            <a:ext cx="1318208" cy="404614"/>
          </a:xfrm>
        </p:spPr>
        <p:txBody>
          <a:bodyPr/>
          <a:lstStyle>
            <a:lvl1pPr>
              <a:defRPr>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a:xfrm>
            <a:off x="2099754" y="6453386"/>
            <a:ext cx="5706494" cy="404614"/>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7987430" y="6453386"/>
            <a:ext cx="1296987" cy="404614"/>
          </a:xfrm>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
        <p:nvSpPr>
          <p:cNvPr id="7" name="Freeform 6"/>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7993080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114425" y="2286001"/>
            <a:ext cx="361382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01890" y="2286001"/>
            <a:ext cx="361382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40082442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732339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340230"/>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114425" y="3305209"/>
            <a:ext cx="3613826"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301573" y="2349754"/>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301573" y="3305209"/>
            <a:ext cx="3613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6268290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64625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7422083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Autofit/>
          </a:bodyPr>
          <a:lstStyle>
            <a:lvl1pPr>
              <a:lnSpc>
                <a:spcPct val="84000"/>
              </a:lnSpc>
              <a:defRPr sz="44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83016" y="685801"/>
            <a:ext cx="4234815"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8169" y="2856344"/>
            <a:ext cx="3132773"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365369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rmAutofit/>
          </a:bodyPr>
          <a:lstStyle>
            <a:lvl1pPr>
              <a:lnSpc>
                <a:spcPct val="84000"/>
              </a:lnSpc>
              <a:defRPr sz="44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94847" y="2"/>
            <a:ext cx="5411153"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8169" y="2855968"/>
            <a:ext cx="3132773"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7785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5" y="2295527"/>
            <a:ext cx="7800975"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843749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4197" y="624156"/>
            <a:ext cx="161519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4425" y="624156"/>
            <a:ext cx="6201569"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129101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247415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312581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443D2D-38E6-4072-B429-0A9A3E128519}" type="datetimeFigureOut">
              <a:rPr kumimoji="1" lang="ja-JP" altLang="en-US" smtClean="0"/>
              <a:t>2020/5/5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87D1A-A62E-4B68-92E2-10B1ABA4D662}" type="slidenum">
              <a:rPr kumimoji="1" lang="ja-JP" altLang="en-US" smtClean="0"/>
              <a:t>‹#›</a:t>
            </a:fld>
            <a:endParaRPr kumimoji="1" lang="ja-JP" altLang="en-US"/>
          </a:p>
        </p:txBody>
      </p:sp>
    </p:spTree>
    <p:extLst>
      <p:ext uri="{BB962C8B-B14F-4D97-AF65-F5344CB8AC3E}">
        <p14:creationId xmlns:p14="http://schemas.microsoft.com/office/powerpoint/2010/main" val="9034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8887D1A-A62E-4B68-92E2-10B1ABA4D662}"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6917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8887D1A-A62E-4B68-92E2-10B1ABA4D662}"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2515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988" y="382385"/>
            <a:ext cx="8269887"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16988" y="2286003"/>
            <a:ext cx="8269887"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16988" y="6375679"/>
            <a:ext cx="1892900"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3"/>
          </p:nvPr>
        </p:nvSpPr>
        <p:spPr>
          <a:xfrm>
            <a:off x="3281363" y="6375679"/>
            <a:ext cx="3343275"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996114" y="6375679"/>
            <a:ext cx="2290761"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28887D1A-A62E-4B68-92E2-10B1ABA4D662}" type="slidenum">
              <a:rPr kumimoji="1" lang="ja-JP" altLang="en-US" smtClean="0"/>
              <a:t>‹#›</a:t>
            </a:fld>
            <a:endParaRPr kumimoji="1" lang="ja-JP" altLang="en-US"/>
          </a:p>
        </p:txBody>
      </p:sp>
      <p:sp>
        <p:nvSpPr>
          <p:cNvPr id="12" name="Rectangle 11"/>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735681"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1504773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kumimoji="1"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8887D1A-A62E-4B68-92E2-10B1ABA4D662}"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557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29903" y="6453386"/>
            <a:ext cx="978715" cy="404614"/>
          </a:xfrm>
          <a:prstGeom prst="rect">
            <a:avLst/>
          </a:prstGeom>
        </p:spPr>
        <p:txBody>
          <a:bodyPr vert="horz" lIns="91440" tIns="45720" rIns="91440" bIns="45720" rtlCol="0" anchor="ctr"/>
          <a:lstStyle>
            <a:lvl1pPr algn="l">
              <a:defRPr sz="1000" baseline="0">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3"/>
          </p:nvPr>
        </p:nvSpPr>
        <p:spPr>
          <a:xfrm>
            <a:off x="2351021" y="6453386"/>
            <a:ext cx="5103175" cy="404614"/>
          </a:xfrm>
          <a:prstGeom prst="rect">
            <a:avLst/>
          </a:prstGeom>
        </p:spPr>
        <p:txBody>
          <a:bodyPr vert="horz" lIns="91440" tIns="45720" rIns="91440" bIns="45720" rtlCol="0" anchor="ctr"/>
          <a:lstStyle>
            <a:lvl1pPr algn="l">
              <a:defRPr sz="1000"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7696599" y="6453386"/>
            <a:ext cx="1296987" cy="404614"/>
          </a:xfrm>
          <a:prstGeom prst="rect">
            <a:avLst/>
          </a:prstGeom>
        </p:spPr>
        <p:txBody>
          <a:bodyPr vert="horz" lIns="91440" tIns="45720" rIns="91440" bIns="45720" rtlCol="0" anchor="ctr"/>
          <a:lstStyle>
            <a:lvl1pPr algn="r">
              <a:defRPr sz="1000" baseline="0">
                <a:solidFill>
                  <a:schemeClr val="tx2"/>
                </a:solidFill>
              </a:defRPr>
            </a:lvl1pPr>
          </a:lstStyle>
          <a:p>
            <a:fld id="{28887D1A-A62E-4B68-92E2-10B1ABA4D662}" type="slidenum">
              <a:rPr kumimoji="1" lang="ja-JP" altLang="en-US" smtClean="0"/>
              <a:t>‹#›</a:t>
            </a:fld>
            <a:endParaRPr kumimoji="1" lang="ja-JP" altLang="en-US"/>
          </a:p>
        </p:txBody>
      </p:sp>
      <p:sp>
        <p:nvSpPr>
          <p:cNvPr id="9" name="Rectangle 8"/>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802784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29903" y="6453386"/>
            <a:ext cx="978715" cy="404614"/>
          </a:xfrm>
          <a:prstGeom prst="rect">
            <a:avLst/>
          </a:prstGeom>
        </p:spPr>
        <p:txBody>
          <a:bodyPr vert="horz" lIns="91440" tIns="45720" rIns="91440" bIns="45720" rtlCol="0" anchor="ctr"/>
          <a:lstStyle>
            <a:lvl1pPr algn="l">
              <a:defRPr sz="1000" baseline="0">
                <a:solidFill>
                  <a:schemeClr val="tx2"/>
                </a:solidFill>
              </a:defRPr>
            </a:lvl1pPr>
          </a:lstStyle>
          <a:p>
            <a:fld id="{9B443D2D-38E6-4072-B429-0A9A3E128519}" type="datetimeFigureOut">
              <a:rPr kumimoji="1" lang="ja-JP" altLang="en-US" smtClean="0"/>
              <a:t>2020/5/5</a:t>
            </a:fld>
            <a:endParaRPr kumimoji="1" lang="ja-JP" altLang="en-US"/>
          </a:p>
        </p:txBody>
      </p:sp>
      <p:sp>
        <p:nvSpPr>
          <p:cNvPr id="5" name="Footer Placeholder 4"/>
          <p:cNvSpPr>
            <a:spLocks noGrp="1"/>
          </p:cNvSpPr>
          <p:nvPr>
            <p:ph type="ftr" sz="quarter" idx="3"/>
          </p:nvPr>
        </p:nvSpPr>
        <p:spPr>
          <a:xfrm>
            <a:off x="2351021" y="6453386"/>
            <a:ext cx="5103175" cy="404614"/>
          </a:xfrm>
          <a:prstGeom prst="rect">
            <a:avLst/>
          </a:prstGeom>
        </p:spPr>
        <p:txBody>
          <a:bodyPr vert="horz" lIns="91440" tIns="45720" rIns="91440" bIns="45720" rtlCol="0" anchor="ctr"/>
          <a:lstStyle>
            <a:lvl1pPr algn="l">
              <a:defRPr sz="1000"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7696599" y="6453386"/>
            <a:ext cx="1296987" cy="404614"/>
          </a:xfrm>
          <a:prstGeom prst="rect">
            <a:avLst/>
          </a:prstGeom>
        </p:spPr>
        <p:txBody>
          <a:bodyPr vert="horz" lIns="91440" tIns="45720" rIns="91440" bIns="45720" rtlCol="0" anchor="ctr"/>
          <a:lstStyle>
            <a:lvl1pPr algn="r">
              <a:defRPr sz="1000" baseline="0">
                <a:solidFill>
                  <a:schemeClr val="tx2"/>
                </a:solidFill>
              </a:defRPr>
            </a:lvl1pPr>
          </a:lstStyle>
          <a:p>
            <a:fld id="{28887D1A-A62E-4B68-92E2-10B1ABA4D662}" type="slidenum">
              <a:rPr kumimoji="1" lang="ja-JP" altLang="en-US" smtClean="0"/>
              <a:t>‹#›</a:t>
            </a:fld>
            <a:endParaRPr kumimoji="1" lang="ja-JP" altLang="en-US"/>
          </a:p>
        </p:txBody>
      </p:sp>
      <p:sp>
        <p:nvSpPr>
          <p:cNvPr id="9" name="Rectangle 8"/>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004118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999984" y="1227956"/>
            <a:ext cx="7906032" cy="2322068"/>
          </a:xfrm>
        </p:spPr>
        <p:txBody>
          <a:bodyPr>
            <a:normAutofit/>
          </a:bodyPr>
          <a:lstStyle/>
          <a:p>
            <a:pPr algn="ctr"/>
            <a:r>
              <a:rPr kumimoji="1" lang="ja-JP" altLang="en-US" b="1" dirty="0">
                <a:solidFill>
                  <a:schemeClr val="accent2"/>
                </a:solidFill>
                <a:latin typeface="メイリオ" panose="020B0604030504040204" pitchFamily="50" charset="-128"/>
                <a:ea typeface="メイリオ" panose="020B0604030504040204" pitchFamily="50" charset="-128"/>
              </a:rPr>
              <a:t>非感染領域</a:t>
            </a:r>
            <a:endParaRPr kumimoji="1" lang="ja-JP" altLang="en-US" b="1"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xmlns="" id="{E3FE38AA-3870-457B-ADDC-570D410B6BB8}"/>
              </a:ext>
            </a:extLst>
          </p:cNvPr>
          <p:cNvSpPr>
            <a:spLocks noGrp="1"/>
          </p:cNvSpPr>
          <p:nvPr>
            <p:ph type="subTitle" idx="1"/>
          </p:nvPr>
        </p:nvSpPr>
        <p:spPr>
          <a:xfrm>
            <a:off x="339436" y="4554171"/>
            <a:ext cx="9227128" cy="645902"/>
          </a:xfrm>
        </p:spPr>
        <p:txBody>
          <a:bodyPr>
            <a:normAutofit/>
          </a:bodyPr>
          <a:lstStyle/>
          <a:p>
            <a:pPr algn="ctr"/>
            <a:r>
              <a:rPr kumimoji="1" lang="ja-JP" altLang="en-US" sz="4000" dirty="0">
                <a:latin typeface="メイリオ" panose="020B0604030504040204" pitchFamily="50" charset="-128"/>
                <a:ea typeface="メイリオ" panose="020B0604030504040204" pitchFamily="50" charset="-128"/>
              </a:rPr>
              <a:t>標準予防策を実施して行動する区域</a:t>
            </a:r>
          </a:p>
        </p:txBody>
      </p:sp>
    </p:spTree>
    <p:extLst>
      <p:ext uri="{BB962C8B-B14F-4D97-AF65-F5344CB8AC3E}">
        <p14:creationId xmlns:p14="http://schemas.microsoft.com/office/powerpoint/2010/main" val="239381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901373" y="1183132"/>
            <a:ext cx="7906032" cy="2348962"/>
          </a:xfrm>
        </p:spPr>
        <p:txBody>
          <a:bodyPr>
            <a:normAutofit/>
          </a:bodyPr>
          <a:lstStyle/>
          <a:p>
            <a:pPr algn="ctr"/>
            <a:r>
              <a:rPr kumimoji="1" lang="ja-JP" altLang="en-US" b="1" dirty="0">
                <a:solidFill>
                  <a:schemeClr val="accent2">
                    <a:lumMod val="50000"/>
                  </a:schemeClr>
                </a:solidFill>
                <a:latin typeface="メイリオ" panose="020B0604030504040204" pitchFamily="50" charset="-128"/>
                <a:ea typeface="メイリオ" panose="020B0604030504040204" pitchFamily="50" charset="-128"/>
              </a:rPr>
              <a:t>感染領域</a:t>
            </a:r>
          </a:p>
        </p:txBody>
      </p:sp>
      <p:sp>
        <p:nvSpPr>
          <p:cNvPr id="3" name="字幕 2">
            <a:extLst>
              <a:ext uri="{FF2B5EF4-FFF2-40B4-BE49-F238E27FC236}">
                <a16:creationId xmlns:a16="http://schemas.microsoft.com/office/drawing/2014/main" xmlns="" id="{E3FE38AA-3870-457B-ADDC-570D410B6BB8}"/>
              </a:ext>
            </a:extLst>
          </p:cNvPr>
          <p:cNvSpPr>
            <a:spLocks noGrp="1"/>
          </p:cNvSpPr>
          <p:nvPr>
            <p:ph type="subTitle" idx="1"/>
          </p:nvPr>
        </p:nvSpPr>
        <p:spPr>
          <a:xfrm>
            <a:off x="138544" y="4498752"/>
            <a:ext cx="9605819" cy="849103"/>
          </a:xfrm>
        </p:spPr>
        <p:txBody>
          <a:bodyPr>
            <a:normAutofit/>
          </a:bodyPr>
          <a:lstStyle/>
          <a:p>
            <a:pPr algn="ctr"/>
            <a:r>
              <a:rPr kumimoji="1" lang="ja-JP" altLang="en-US" sz="4000" dirty="0">
                <a:latin typeface="メイリオ" panose="020B0604030504040204" pitchFamily="50" charset="-128"/>
                <a:ea typeface="メイリオ" panose="020B0604030504040204" pitchFamily="50" charset="-128"/>
              </a:rPr>
              <a:t>個人防護具を着用して行動する区域</a:t>
            </a:r>
          </a:p>
        </p:txBody>
      </p:sp>
    </p:spTree>
    <p:extLst>
      <p:ext uri="{BB962C8B-B14F-4D97-AF65-F5344CB8AC3E}">
        <p14:creationId xmlns:p14="http://schemas.microsoft.com/office/powerpoint/2010/main" val="84039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999984" y="1443318"/>
            <a:ext cx="7906032" cy="2583410"/>
          </a:xfrm>
        </p:spPr>
        <p:txBody>
          <a:bodyPr>
            <a:normAutofit/>
          </a:bodyPr>
          <a:lstStyle/>
          <a:p>
            <a:pPr algn="ctr"/>
            <a:r>
              <a:rPr lang="ja-JP" altLang="en-US" b="1" dirty="0">
                <a:solidFill>
                  <a:schemeClr val="accent3">
                    <a:lumMod val="75000"/>
                  </a:schemeClr>
                </a:solidFill>
                <a:latin typeface="メイリオ" panose="020B0604030504040204" pitchFamily="50" charset="-128"/>
                <a:ea typeface="メイリオ" panose="020B0604030504040204" pitchFamily="50" charset="-128"/>
              </a:rPr>
              <a:t>準感染領域</a:t>
            </a:r>
            <a:r>
              <a:rPr lang="en-US" altLang="ja-JP" dirty="0">
                <a:solidFill>
                  <a:schemeClr val="accent3">
                    <a:lumMod val="75000"/>
                  </a:schemeClr>
                </a:solidFill>
                <a:latin typeface="メイリオ" panose="020B0604030504040204" pitchFamily="50" charset="-128"/>
                <a:ea typeface="メイリオ" panose="020B0604030504040204" pitchFamily="50" charset="-128"/>
              </a:rPr>
              <a:t/>
            </a:r>
            <a:br>
              <a:rPr lang="en-US" altLang="ja-JP" dirty="0">
                <a:solidFill>
                  <a:schemeClr val="accent3">
                    <a:lumMod val="75000"/>
                  </a:schemeClr>
                </a:solidFill>
                <a:latin typeface="メイリオ" panose="020B0604030504040204" pitchFamily="50" charset="-128"/>
                <a:ea typeface="メイリオ" panose="020B0604030504040204" pitchFamily="50" charset="-128"/>
              </a:rPr>
            </a:br>
            <a:r>
              <a:rPr lang="ja-JP" altLang="en-US" sz="4400" dirty="0">
                <a:solidFill>
                  <a:schemeClr val="accent3">
                    <a:lumMod val="75000"/>
                  </a:schemeClr>
                </a:solidFill>
                <a:latin typeface="メイリオ" panose="020B0604030504040204" pitchFamily="50" charset="-128"/>
                <a:ea typeface="メイリオ" panose="020B0604030504040204" pitchFamily="50" charset="-128"/>
              </a:rPr>
              <a:t>（個人防護具脱衣場所）</a:t>
            </a:r>
            <a:endParaRPr kumimoji="1" lang="ja-JP" altLang="en-US" sz="440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xmlns="" id="{E3FE38AA-3870-457B-ADDC-570D410B6BB8}"/>
              </a:ext>
            </a:extLst>
          </p:cNvPr>
          <p:cNvSpPr>
            <a:spLocks noGrp="1"/>
          </p:cNvSpPr>
          <p:nvPr>
            <p:ph type="subTitle" idx="1"/>
          </p:nvPr>
        </p:nvSpPr>
        <p:spPr>
          <a:xfrm>
            <a:off x="866775" y="4498753"/>
            <a:ext cx="8172450" cy="1143000"/>
          </a:xfrm>
        </p:spPr>
        <p:txBody>
          <a:bodyPr>
            <a:normAutofit/>
          </a:bodyPr>
          <a:lstStyle/>
          <a:p>
            <a:pPr algn="ctr"/>
            <a:r>
              <a:rPr kumimoji="1" lang="ja-JP" altLang="en-US" sz="4000" dirty="0">
                <a:solidFill>
                  <a:schemeClr val="accent3">
                    <a:lumMod val="75000"/>
                  </a:schemeClr>
                </a:solidFill>
                <a:latin typeface="メイリオ" panose="020B0604030504040204" pitchFamily="50" charset="-128"/>
                <a:ea typeface="メイリオ" panose="020B0604030504040204" pitchFamily="50" charset="-128"/>
              </a:rPr>
              <a:t>ここで個人防護具を脱ぐ</a:t>
            </a:r>
          </a:p>
        </p:txBody>
      </p:sp>
    </p:spTree>
    <p:extLst>
      <p:ext uri="{BB962C8B-B14F-4D97-AF65-F5344CB8AC3E}">
        <p14:creationId xmlns:p14="http://schemas.microsoft.com/office/powerpoint/2010/main" val="193184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893791" y="619299"/>
            <a:ext cx="8172450" cy="3566160"/>
          </a:xfrm>
        </p:spPr>
        <p:txBody>
          <a:bodyPr>
            <a:normAutofit/>
          </a:bodyPr>
          <a:lstStyle/>
          <a:p>
            <a:pPr algn="ctr"/>
            <a:r>
              <a:rPr lang="ja-JP" altLang="en-US" sz="8900" b="1" dirty="0">
                <a:solidFill>
                  <a:schemeClr val="accent2"/>
                </a:solidFill>
                <a:latin typeface="メイリオ" panose="020B0604030504040204" pitchFamily="50" charset="-128"/>
                <a:ea typeface="メイリオ" panose="020B0604030504040204" pitchFamily="50" charset="-128"/>
              </a:rPr>
              <a:t>非感染領域</a:t>
            </a:r>
            <a:r>
              <a:rPr lang="en-US" altLang="ja-JP" sz="8900" dirty="0">
                <a:solidFill>
                  <a:schemeClr val="accent2"/>
                </a:solidFill>
                <a:latin typeface="メイリオ" panose="020B0604030504040204" pitchFamily="50" charset="-128"/>
                <a:ea typeface="メイリオ" panose="020B0604030504040204" pitchFamily="50" charset="-128"/>
              </a:rPr>
              <a:t/>
            </a:r>
            <a:br>
              <a:rPr lang="en-US" altLang="ja-JP" sz="8900" dirty="0">
                <a:solidFill>
                  <a:schemeClr val="accent2"/>
                </a:solidFill>
                <a:latin typeface="メイリオ" panose="020B0604030504040204" pitchFamily="50" charset="-128"/>
                <a:ea typeface="メイリオ" panose="020B0604030504040204" pitchFamily="50" charset="-128"/>
              </a:rPr>
            </a:br>
            <a:r>
              <a:rPr lang="ja-JP" altLang="en-US" sz="3600" b="1" dirty="0">
                <a:solidFill>
                  <a:schemeClr val="accent2"/>
                </a:solidFill>
                <a:latin typeface="メイリオ" panose="020B0604030504040204" pitchFamily="50" charset="-128"/>
                <a:ea typeface="メイリオ" panose="020B0604030504040204" pitchFamily="50" charset="-128"/>
              </a:rPr>
              <a:t>（個人防護具着用場所）</a:t>
            </a:r>
            <a:endParaRPr kumimoji="1" lang="ja-JP" altLang="en-US" sz="3600" dirty="0">
              <a:solidFill>
                <a:schemeClr val="accent2"/>
              </a:solidFill>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xmlns="" id="{E3FE38AA-3870-457B-ADDC-570D410B6BB8}"/>
              </a:ext>
            </a:extLst>
          </p:cNvPr>
          <p:cNvSpPr>
            <a:spLocks noGrp="1"/>
          </p:cNvSpPr>
          <p:nvPr>
            <p:ph type="subTitle" idx="1"/>
          </p:nvPr>
        </p:nvSpPr>
        <p:spPr/>
        <p:txBody>
          <a:bodyPr>
            <a:normAutofit/>
          </a:bodyPr>
          <a:lstStyle/>
          <a:p>
            <a:pPr algn="ctr"/>
            <a:r>
              <a:rPr kumimoji="1" lang="ja-JP" altLang="en-US" sz="4000" dirty="0">
                <a:latin typeface="メイリオ" panose="020B0604030504040204" pitchFamily="50" charset="-128"/>
                <a:ea typeface="メイリオ" panose="020B0604030504040204" pitchFamily="50" charset="-128"/>
              </a:rPr>
              <a:t>ここで個人防護具を着用</a:t>
            </a:r>
            <a:r>
              <a:rPr lang="ja-JP" altLang="en-US" sz="4000" dirty="0">
                <a:latin typeface="メイリオ" panose="020B0604030504040204" pitchFamily="50" charset="-128"/>
                <a:ea typeface="メイリオ" panose="020B0604030504040204" pitchFamily="50" charset="-128"/>
              </a:rPr>
              <a:t>する</a:t>
            </a:r>
            <a:endParaRPr kumimoji="1" lang="ja-JP" altLang="en-US"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83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1145633" y="227887"/>
            <a:ext cx="7906032" cy="2416821"/>
          </a:xfrm>
        </p:spPr>
        <p:txBody>
          <a:bodyPr>
            <a:norm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感染性廃棄物</a:t>
            </a:r>
            <a:r>
              <a:rPr lang="en-US" altLang="ja-JP" b="1" dirty="0">
                <a:solidFill>
                  <a:srgbClr val="FF0000"/>
                </a:solidFill>
                <a:latin typeface="メイリオ" panose="020B0604030504040204" pitchFamily="50" charset="-128"/>
                <a:ea typeface="メイリオ" panose="020B0604030504040204" pitchFamily="50" charset="-128"/>
              </a:rPr>
              <a:t/>
            </a:r>
            <a:br>
              <a:rPr lang="en-US" altLang="ja-JP" b="1" dirty="0">
                <a:solidFill>
                  <a:srgbClr val="FF0000"/>
                </a:solidFill>
                <a:latin typeface="メイリオ" panose="020B0604030504040204" pitchFamily="50" charset="-128"/>
                <a:ea typeface="メイリオ" panose="020B0604030504040204" pitchFamily="50" charset="-128"/>
              </a:rPr>
            </a:br>
            <a:r>
              <a:rPr lang="ja-JP" altLang="en-US" b="1" dirty="0">
                <a:solidFill>
                  <a:srgbClr val="FF0000"/>
                </a:solidFill>
                <a:latin typeface="メイリオ" panose="020B0604030504040204" pitchFamily="50" charset="-128"/>
                <a:ea typeface="メイリオ" panose="020B0604030504040204" pitchFamily="50" charset="-128"/>
              </a:rPr>
              <a:t>廃棄場所</a:t>
            </a:r>
            <a:endParaRPr kumimoji="1" lang="ja-JP" altLang="en-US"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xmlns="" id="{E3FE38AA-3870-457B-ADDC-570D410B6BB8}"/>
              </a:ext>
            </a:extLst>
          </p:cNvPr>
          <p:cNvSpPr>
            <a:spLocks noGrp="1"/>
          </p:cNvSpPr>
          <p:nvPr>
            <p:ph type="subTitle" idx="1"/>
          </p:nvPr>
        </p:nvSpPr>
        <p:spPr>
          <a:xfrm>
            <a:off x="355601" y="2401456"/>
            <a:ext cx="9550399" cy="849744"/>
          </a:xfrm>
        </p:spPr>
        <p:txBody>
          <a:bodyPr>
            <a:normAutofit fontScale="85000" lnSpcReduction="20000"/>
          </a:bodyPr>
          <a:lstStyle/>
          <a:p>
            <a:pPr algn="ctr"/>
            <a:r>
              <a:rPr kumimoji="1" lang="ja-JP" altLang="en-US" sz="3200" u="sng" dirty="0">
                <a:solidFill>
                  <a:srgbClr val="FF0000"/>
                </a:solidFill>
                <a:latin typeface="メイリオ" panose="020B0604030504040204" pitchFamily="50" charset="-128"/>
                <a:ea typeface="メイリオ" panose="020B0604030504040204" pitchFamily="50" charset="-128"/>
              </a:rPr>
              <a:t>手袋</a:t>
            </a:r>
            <a:r>
              <a:rPr lang="ja-JP" altLang="en-US" sz="3200" u="sng" dirty="0">
                <a:solidFill>
                  <a:srgbClr val="FF0000"/>
                </a:solidFill>
                <a:latin typeface="メイリオ" panose="020B0604030504040204" pitchFamily="50" charset="-128"/>
                <a:ea typeface="メイリオ" panose="020B0604030504040204" pitchFamily="50" charset="-128"/>
              </a:rPr>
              <a:t>・</a:t>
            </a:r>
            <a:r>
              <a:rPr kumimoji="1" lang="ja-JP" altLang="en-US" sz="3200" u="sng" dirty="0">
                <a:solidFill>
                  <a:srgbClr val="FF0000"/>
                </a:solidFill>
                <a:latin typeface="メイリオ" panose="020B0604030504040204" pitchFamily="50" charset="-128"/>
                <a:ea typeface="メイリオ" panose="020B0604030504040204" pitchFamily="50" charset="-128"/>
              </a:rPr>
              <a:t>エプロン・マスクを着用して</a:t>
            </a:r>
            <a:endParaRPr kumimoji="1" lang="en-US" altLang="ja-JP" sz="3200" b="0" dirty="0">
              <a:latin typeface="メイリオ" panose="020B0604030504040204" pitchFamily="50" charset="-128"/>
              <a:ea typeface="メイリオ" panose="020B0604030504040204" pitchFamily="50" charset="-128"/>
            </a:endParaRPr>
          </a:p>
          <a:p>
            <a:pPr algn="ctr"/>
            <a:r>
              <a:rPr kumimoji="1" lang="ja-JP" altLang="en-US" sz="3200" b="0" dirty="0">
                <a:latin typeface="メイリオ" panose="020B0604030504040204" pitchFamily="50" charset="-128"/>
                <a:ea typeface="メイリオ" panose="020B0604030504040204" pitchFamily="50" charset="-128"/>
              </a:rPr>
              <a:t>しっかり密閉し保管ましょう</a:t>
            </a:r>
          </a:p>
        </p:txBody>
      </p:sp>
      <p:pic>
        <p:nvPicPr>
          <p:cNvPr id="6" name="図 5">
            <a:extLst>
              <a:ext uri="{FF2B5EF4-FFF2-40B4-BE49-F238E27FC236}">
                <a16:creationId xmlns:a16="http://schemas.microsoft.com/office/drawing/2014/main" xmlns="" id="{00000000-0008-0000-0100-000003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417" y="3340372"/>
            <a:ext cx="5997661" cy="351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8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1085247" y="401449"/>
            <a:ext cx="7906032" cy="2416821"/>
          </a:xfrm>
        </p:spPr>
        <p:txBody>
          <a:bodyPr>
            <a:norm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使用後のリネン</a:t>
            </a:r>
            <a:r>
              <a:rPr lang="en-US" altLang="ja-JP" b="1" dirty="0">
                <a:solidFill>
                  <a:srgbClr val="FF0000"/>
                </a:solidFill>
                <a:latin typeface="メイリオ" panose="020B0604030504040204" pitchFamily="50" charset="-128"/>
                <a:ea typeface="メイリオ" panose="020B0604030504040204" pitchFamily="50" charset="-128"/>
              </a:rPr>
              <a:t/>
            </a:r>
            <a:br>
              <a:rPr lang="en-US" altLang="ja-JP" b="1" dirty="0">
                <a:solidFill>
                  <a:srgbClr val="FF0000"/>
                </a:solidFill>
                <a:latin typeface="メイリオ" panose="020B0604030504040204" pitchFamily="50" charset="-128"/>
                <a:ea typeface="メイリオ" panose="020B0604030504040204" pitchFamily="50" charset="-128"/>
              </a:rPr>
            </a:br>
            <a:r>
              <a:rPr lang="ja-JP" altLang="en-US" b="1" u="sng" dirty="0">
                <a:solidFill>
                  <a:srgbClr val="FF0000"/>
                </a:solidFill>
                <a:latin typeface="メイリオ" panose="020B0604030504040204" pitchFamily="50" charset="-128"/>
                <a:ea typeface="メイリオ" panose="020B0604030504040204" pitchFamily="50" charset="-128"/>
              </a:rPr>
              <a:t>回収場所</a:t>
            </a:r>
            <a:endParaRPr kumimoji="1" lang="ja-JP" altLang="en-US" u="sng" dirty="0">
              <a:latin typeface="メイリオ" panose="020B0604030504040204" pitchFamily="50" charset="-128"/>
              <a:ea typeface="メイリオ" panose="020B0604030504040204" pitchFamily="50" charset="-128"/>
            </a:endParaRPr>
          </a:p>
        </p:txBody>
      </p:sp>
      <p:sp>
        <p:nvSpPr>
          <p:cNvPr id="5" name="字幕 4">
            <a:extLst>
              <a:ext uri="{FF2B5EF4-FFF2-40B4-BE49-F238E27FC236}">
                <a16:creationId xmlns:a16="http://schemas.microsoft.com/office/drawing/2014/main" xmlns="" id="{3166D9CF-BBBA-40BB-90BF-2F3DC7D9BF63}"/>
              </a:ext>
            </a:extLst>
          </p:cNvPr>
          <p:cNvSpPr>
            <a:spLocks noGrp="1"/>
          </p:cNvSpPr>
          <p:nvPr>
            <p:ph type="subTitle" idx="1"/>
          </p:nvPr>
        </p:nvSpPr>
        <p:spPr>
          <a:xfrm>
            <a:off x="1514417" y="6145321"/>
            <a:ext cx="7550753" cy="742279"/>
          </a:xfrm>
        </p:spPr>
        <p:txBody>
          <a:bodyPr>
            <a:normAutofit/>
          </a:bodyPr>
          <a:lstStyle/>
          <a:p>
            <a:pPr algn="l"/>
            <a:r>
              <a:rPr lang="ja-JP" altLang="en-US" sz="2000" b="0" dirty="0">
                <a:solidFill>
                  <a:schemeClr val="tx1"/>
                </a:solidFill>
              </a:rPr>
              <a:t>●水溶性ランドリーバックがあれば、使用しましょう</a:t>
            </a:r>
          </a:p>
        </p:txBody>
      </p:sp>
      <p:sp>
        <p:nvSpPr>
          <p:cNvPr id="6" name="字幕 2">
            <a:extLst>
              <a:ext uri="{FF2B5EF4-FFF2-40B4-BE49-F238E27FC236}">
                <a16:creationId xmlns:a16="http://schemas.microsoft.com/office/drawing/2014/main" xmlns="" id="{9F805FE3-03C1-4E6D-B457-132780AB35AF}"/>
              </a:ext>
            </a:extLst>
          </p:cNvPr>
          <p:cNvSpPr txBox="1">
            <a:spLocks/>
          </p:cNvSpPr>
          <p:nvPr/>
        </p:nvSpPr>
        <p:spPr>
          <a:xfrm>
            <a:off x="540385" y="2686476"/>
            <a:ext cx="9351034" cy="1916097"/>
          </a:xfrm>
          <a:prstGeom prst="rect">
            <a:avLst/>
          </a:prstGeom>
        </p:spPr>
        <p:txBody>
          <a:bodyPr vert="horz" lIns="91440" tIns="45720" rIns="91440" bIns="45720" rtlCol="0" anchor="t">
            <a:norm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kumimoji="1"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kumimoji="1"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kumimoji="1"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kumimoji="1"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kumimoji="1"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kumimoji="1"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kumimoji="1"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kumimoji="1"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kumimoji="1" sz="1200" kern="1200" baseline="0">
                <a:solidFill>
                  <a:schemeClr val="tx1">
                    <a:lumMod val="65000"/>
                    <a:lumOff val="35000"/>
                  </a:schemeClr>
                </a:solidFill>
                <a:latin typeface="+mn-lt"/>
                <a:ea typeface="+mn-ea"/>
                <a:cs typeface="+mn-cs"/>
              </a:defRPr>
            </a:lvl9pPr>
          </a:lstStyle>
          <a:p>
            <a:r>
              <a:rPr lang="ja-JP" altLang="en-US" sz="2800" u="sng" dirty="0">
                <a:solidFill>
                  <a:srgbClr val="FF0000"/>
                </a:solidFill>
                <a:latin typeface="メイリオ" panose="020B0604030504040204" pitchFamily="50" charset="-128"/>
              </a:rPr>
              <a:t>手袋・エプロン又はガウン・マスクを着用して</a:t>
            </a:r>
            <a:endParaRPr lang="en-US" altLang="ja-JP" sz="2800" b="0" dirty="0">
              <a:latin typeface="メイリオ" panose="020B0604030504040204" pitchFamily="50" charset="-128"/>
            </a:endParaRPr>
          </a:p>
          <a:p>
            <a:r>
              <a:rPr lang="ja-JP" altLang="en-US" sz="2800" b="0" dirty="0">
                <a:latin typeface="メイリオ" panose="020B0604030504040204" pitchFamily="50" charset="-128"/>
                <a:ea typeface="メイリオ" panose="020B0604030504040204" pitchFamily="50" charset="-128"/>
              </a:rPr>
              <a:t>ビニール等に入れ</a:t>
            </a:r>
            <a:r>
              <a:rPr lang="ja-JP" altLang="en-US" sz="2800" b="0" dirty="0">
                <a:latin typeface="メイリオ" panose="020B0604030504040204" pitchFamily="50" charset="-128"/>
              </a:rPr>
              <a:t>密閉しましょう</a:t>
            </a:r>
            <a:endParaRPr lang="en-US" altLang="ja-JP" sz="2800" b="0" dirty="0">
              <a:latin typeface="メイリオ" panose="020B0604030504040204" pitchFamily="50" charset="-128"/>
            </a:endParaRPr>
          </a:p>
          <a:p>
            <a:endParaRPr lang="ja-JP" altLang="en-US" sz="2400" b="0" dirty="0">
              <a:latin typeface="メイリオ" panose="020B0604030504040204" pitchFamily="50" charset="-128"/>
            </a:endParaRPr>
          </a:p>
        </p:txBody>
      </p:sp>
      <p:pic>
        <p:nvPicPr>
          <p:cNvPr id="3" name="図 2">
            <a:extLst>
              <a:ext uri="{FF2B5EF4-FFF2-40B4-BE49-F238E27FC236}">
                <a16:creationId xmlns:a16="http://schemas.microsoft.com/office/drawing/2014/main" xmlns="" id="{936160B4-CA5A-4143-B815-4D5212150393}"/>
              </a:ext>
            </a:extLst>
          </p:cNvPr>
          <p:cNvPicPr>
            <a:picLocks noChangeAspect="1"/>
          </p:cNvPicPr>
          <p:nvPr/>
        </p:nvPicPr>
        <p:blipFill>
          <a:blip r:embed="rId2"/>
          <a:stretch>
            <a:fillRect/>
          </a:stretch>
        </p:blipFill>
        <p:spPr>
          <a:xfrm>
            <a:off x="2493033" y="3683708"/>
            <a:ext cx="2281673" cy="2252421"/>
          </a:xfrm>
          <a:prstGeom prst="rect">
            <a:avLst/>
          </a:prstGeom>
        </p:spPr>
      </p:pic>
    </p:spTree>
    <p:extLst>
      <p:ext uri="{BB962C8B-B14F-4D97-AF65-F5344CB8AC3E}">
        <p14:creationId xmlns:p14="http://schemas.microsoft.com/office/powerpoint/2010/main" val="124653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1067557" y="195204"/>
            <a:ext cx="7906032" cy="1874982"/>
          </a:xfrm>
        </p:spPr>
        <p:txBody>
          <a:bodyPr>
            <a:normAutofit/>
          </a:bodyPr>
          <a:lstStyle/>
          <a:p>
            <a:pPr algn="ctr"/>
            <a:r>
              <a:rPr kumimoji="1" lang="ja-JP" altLang="en-US" b="1" dirty="0">
                <a:latin typeface="メイリオ" panose="020B0604030504040204" pitchFamily="50" charset="-128"/>
                <a:ea typeface="メイリオ" panose="020B0604030504040204" pitchFamily="50" charset="-128"/>
              </a:rPr>
              <a:t>職員の休憩場所</a:t>
            </a:r>
          </a:p>
        </p:txBody>
      </p:sp>
      <p:sp>
        <p:nvSpPr>
          <p:cNvPr id="3" name="字幕 2">
            <a:extLst>
              <a:ext uri="{FF2B5EF4-FFF2-40B4-BE49-F238E27FC236}">
                <a16:creationId xmlns:a16="http://schemas.microsoft.com/office/drawing/2014/main" xmlns="" id="{E3FE38AA-3870-457B-ADDC-570D410B6BB8}"/>
              </a:ext>
            </a:extLst>
          </p:cNvPr>
          <p:cNvSpPr>
            <a:spLocks noGrp="1"/>
          </p:cNvSpPr>
          <p:nvPr>
            <p:ph type="subTitle" idx="1"/>
          </p:nvPr>
        </p:nvSpPr>
        <p:spPr>
          <a:xfrm>
            <a:off x="231518" y="2365200"/>
            <a:ext cx="9578109" cy="1726509"/>
          </a:xfrm>
        </p:spPr>
        <p:txBody>
          <a:bodyPr>
            <a:noAutofit/>
          </a:bodyPr>
          <a:lstStyle/>
          <a:p>
            <a:r>
              <a:rPr kumimoji="1" lang="ja-JP" altLang="en-US" sz="3200" dirty="0">
                <a:latin typeface="メイリオ" panose="020B0604030504040204" pitchFamily="50" charset="-128"/>
                <a:ea typeface="メイリオ" panose="020B0604030504040204" pitchFamily="50" charset="-128"/>
              </a:rPr>
              <a:t>●時間をずらして休憩しよう</a:t>
            </a:r>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●向かい合っての食事はなるべく避けましょう</a:t>
            </a:r>
            <a:endParaRPr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●窓を適宜あけましょう</a:t>
            </a:r>
          </a:p>
        </p:txBody>
      </p:sp>
      <p:pic>
        <p:nvPicPr>
          <p:cNvPr id="5" name="図 4" descr="テーブル が含まれている画像&#10;&#10;自動的に生成された説明">
            <a:extLst>
              <a:ext uri="{FF2B5EF4-FFF2-40B4-BE49-F238E27FC236}">
                <a16:creationId xmlns:a16="http://schemas.microsoft.com/office/drawing/2014/main" xmlns="" id="{C1579256-B37D-485A-808B-E23A7478D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73" y="4425760"/>
            <a:ext cx="3196536" cy="2237036"/>
          </a:xfrm>
          <a:prstGeom prst="rect">
            <a:avLst/>
          </a:prstGeom>
        </p:spPr>
      </p:pic>
    </p:spTree>
    <p:extLst>
      <p:ext uri="{BB962C8B-B14F-4D97-AF65-F5344CB8AC3E}">
        <p14:creationId xmlns:p14="http://schemas.microsoft.com/office/powerpoint/2010/main" val="384578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523008" y="343146"/>
            <a:ext cx="8661866" cy="3732835"/>
          </a:xfrm>
        </p:spPr>
        <p:txBody>
          <a:bodyPr>
            <a:normAutofit/>
          </a:bodyPr>
          <a:lstStyle/>
          <a:p>
            <a:r>
              <a:rPr kumimoji="1" lang="ja-JP" altLang="en-US" sz="9600" b="1" dirty="0">
                <a:latin typeface="メイリオ" panose="020B0604030504040204" pitchFamily="50" charset="-128"/>
                <a:ea typeface="メイリオ" panose="020B0604030504040204" pitchFamily="50" charset="-128"/>
              </a:rPr>
              <a:t>面会禁止</a:t>
            </a:r>
          </a:p>
        </p:txBody>
      </p:sp>
      <p:sp>
        <p:nvSpPr>
          <p:cNvPr id="3" name="字幕 2">
            <a:extLst>
              <a:ext uri="{FF2B5EF4-FFF2-40B4-BE49-F238E27FC236}">
                <a16:creationId xmlns:a16="http://schemas.microsoft.com/office/drawing/2014/main" xmlns="" id="{65B63BCE-AB35-49B6-A327-E25AF64F3B0F}"/>
              </a:ext>
            </a:extLst>
          </p:cNvPr>
          <p:cNvSpPr>
            <a:spLocks noGrp="1"/>
          </p:cNvSpPr>
          <p:nvPr>
            <p:ph type="subTitle" idx="1"/>
          </p:nvPr>
        </p:nvSpPr>
        <p:spPr>
          <a:xfrm>
            <a:off x="995172" y="4352027"/>
            <a:ext cx="8172450" cy="1143000"/>
          </a:xfrm>
        </p:spPr>
        <p:txBody>
          <a:bodyPr>
            <a:normAutofit lnSpcReduction="10000"/>
          </a:bodyPr>
          <a:lstStyle/>
          <a:p>
            <a:pPr algn="ctr"/>
            <a:r>
              <a:rPr kumimoji="1" lang="ja-JP" altLang="en-US" sz="3200" b="1" dirty="0">
                <a:latin typeface="メイリオ" panose="020B0604030504040204" pitchFamily="50" charset="-128"/>
                <a:ea typeface="メイリオ" panose="020B0604030504040204" pitchFamily="50" charset="-128"/>
              </a:rPr>
              <a:t>現在は面会をお断りしております。</a:t>
            </a:r>
            <a:endParaRPr kumimoji="1" lang="en-US" altLang="ja-JP" sz="3200" b="1" dirty="0">
              <a:latin typeface="メイリオ" panose="020B0604030504040204" pitchFamily="50" charset="-128"/>
              <a:ea typeface="メイリオ" panose="020B0604030504040204" pitchFamily="50" charset="-128"/>
            </a:endParaRPr>
          </a:p>
          <a:p>
            <a:pPr algn="ctr"/>
            <a:r>
              <a:rPr lang="ja-JP" altLang="en-US" sz="3200" b="1" dirty="0">
                <a:latin typeface="メイリオ" panose="020B0604030504040204" pitchFamily="50" charset="-128"/>
                <a:ea typeface="メイリオ" panose="020B0604030504040204" pitchFamily="50" charset="-128"/>
              </a:rPr>
              <a:t>必要な際はスタッフまでお声掛けください。</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174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24F85D-D20A-4601-B1D5-247B0050F509}"/>
              </a:ext>
            </a:extLst>
          </p:cNvPr>
          <p:cNvSpPr>
            <a:spLocks noGrp="1"/>
          </p:cNvSpPr>
          <p:nvPr>
            <p:ph type="ctrTitle"/>
          </p:nvPr>
        </p:nvSpPr>
        <p:spPr>
          <a:xfrm>
            <a:off x="999984" y="1366575"/>
            <a:ext cx="7906032" cy="2416821"/>
          </a:xfrm>
        </p:spPr>
        <p:txBody>
          <a:bodyPr>
            <a:normAutofit/>
          </a:bodyPr>
          <a:lstStyle/>
          <a:p>
            <a:pPr algn="ctr"/>
            <a:r>
              <a:rPr kumimoji="1" lang="ja-JP" altLang="en-US" sz="7200" b="1" dirty="0">
                <a:solidFill>
                  <a:srgbClr val="FF0000"/>
                </a:solidFill>
                <a:latin typeface="メイリオ" panose="020B0604030504040204" pitchFamily="50" charset="-128"/>
                <a:ea typeface="メイリオ" panose="020B0604030504040204" pitchFamily="50" charset="-128"/>
              </a:rPr>
              <a:t>関係者以外</a:t>
            </a:r>
            <a:r>
              <a:rPr kumimoji="1" lang="en-US" altLang="ja-JP" sz="7200" b="1" dirty="0">
                <a:solidFill>
                  <a:srgbClr val="FF0000"/>
                </a:solidFill>
                <a:latin typeface="メイリオ" panose="020B0604030504040204" pitchFamily="50" charset="-128"/>
                <a:ea typeface="メイリオ" panose="020B0604030504040204" pitchFamily="50" charset="-128"/>
              </a:rPr>
              <a:t/>
            </a:r>
            <a:br>
              <a:rPr kumimoji="1" lang="en-US" altLang="ja-JP" sz="7200" b="1" dirty="0">
                <a:solidFill>
                  <a:srgbClr val="FF0000"/>
                </a:solidFill>
                <a:latin typeface="メイリオ" panose="020B0604030504040204" pitchFamily="50" charset="-128"/>
                <a:ea typeface="メイリオ" panose="020B0604030504040204" pitchFamily="50" charset="-128"/>
              </a:rPr>
            </a:br>
            <a:r>
              <a:rPr kumimoji="1" lang="ja-JP" altLang="en-US" sz="7200" b="1" dirty="0">
                <a:solidFill>
                  <a:srgbClr val="FF0000"/>
                </a:solidFill>
                <a:latin typeface="メイリオ" panose="020B0604030504040204" pitchFamily="50" charset="-128"/>
                <a:ea typeface="メイリオ" panose="020B0604030504040204" pitchFamily="50" charset="-128"/>
              </a:rPr>
              <a:t>立ち入り禁止</a:t>
            </a:r>
          </a:p>
        </p:txBody>
      </p:sp>
      <p:pic>
        <p:nvPicPr>
          <p:cNvPr id="6" name="図 5">
            <a:extLst>
              <a:ext uri="{FF2B5EF4-FFF2-40B4-BE49-F238E27FC236}">
                <a16:creationId xmlns:a16="http://schemas.microsoft.com/office/drawing/2014/main" xmlns="" id="{9B3F831D-32B7-46B6-BF07-32FC20F4986A}"/>
              </a:ext>
            </a:extLst>
          </p:cNvPr>
          <p:cNvPicPr>
            <a:picLocks noChangeAspect="1"/>
          </p:cNvPicPr>
          <p:nvPr/>
        </p:nvPicPr>
        <p:blipFill>
          <a:blip r:embed="rId2"/>
          <a:stretch>
            <a:fillRect/>
          </a:stretch>
        </p:blipFill>
        <p:spPr>
          <a:xfrm>
            <a:off x="3814139" y="3600291"/>
            <a:ext cx="2277721" cy="2229332"/>
          </a:xfrm>
          <a:prstGeom prst="rect">
            <a:avLst/>
          </a:prstGeom>
        </p:spPr>
      </p:pic>
    </p:spTree>
    <p:extLst>
      <p:ext uri="{BB962C8B-B14F-4D97-AF65-F5344CB8AC3E}">
        <p14:creationId xmlns:p14="http://schemas.microsoft.com/office/powerpoint/2010/main" val="585323008"/>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2_レトロスペクト">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トリミング">
  <a:themeElements>
    <a:clrScheme name="トリミング">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6.xml><?xml version="1.0" encoding="utf-8"?>
<a:theme xmlns:a="http://schemas.openxmlformats.org/drawingml/2006/main" name="1_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12</TotalTime>
  <Words>129</Words>
  <Application>Microsoft Office PowerPoint</Application>
  <PresentationFormat>A4 210 x 297 mm</PresentationFormat>
  <Paragraphs>23</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9</vt:i4>
      </vt:variant>
    </vt:vector>
  </HeadingPairs>
  <TitlesOfParts>
    <vt:vector size="23" baseType="lpstr">
      <vt:lpstr>Franklin Gothic Book</vt:lpstr>
      <vt:lpstr>Gill Sans MT</vt:lpstr>
      <vt:lpstr>ＭＳ Ｐゴシック</vt:lpstr>
      <vt:lpstr>メイリオ</vt:lpstr>
      <vt:lpstr>Arial</vt:lpstr>
      <vt:lpstr>Calibri</vt:lpstr>
      <vt:lpstr>Calibri Light</vt:lpstr>
      <vt:lpstr>Impact</vt:lpstr>
      <vt:lpstr>レトロスペクト</vt:lpstr>
      <vt:lpstr>1_レトロスペクト</vt:lpstr>
      <vt:lpstr>バッジ</vt:lpstr>
      <vt:lpstr>2_レトロスペクト</vt:lpstr>
      <vt:lpstr>トリミング</vt:lpstr>
      <vt:lpstr>1_トリミング</vt:lpstr>
      <vt:lpstr>非感染領域</vt:lpstr>
      <vt:lpstr>感染領域</vt:lpstr>
      <vt:lpstr>準感染領域 （個人防護具脱衣場所）</vt:lpstr>
      <vt:lpstr>非感染領域 （個人防護具着用場所）</vt:lpstr>
      <vt:lpstr>感染性廃棄物 廃棄場所</vt:lpstr>
      <vt:lpstr>使用後のリネン 回収場所</vt:lpstr>
      <vt:lpstr>職員の休憩場所</vt:lpstr>
      <vt:lpstr>面会禁止</vt:lpstr>
      <vt:lpstr>関係者以外 立ち入り禁止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非感染領域</dc:title>
  <dc:creator>川中 淑恵(kawanaka-yoshie)</dc:creator>
  <cp:lastModifiedBy>Norio Ohmagari　大曲　貴夫</cp:lastModifiedBy>
  <cp:revision>4</cp:revision>
  <dcterms:modified xsi:type="dcterms:W3CDTF">2020-05-05T05:24:26Z</dcterms:modified>
</cp:coreProperties>
</file>